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jcHCMs7xf41dlT7lbbuKJ1aqpG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b519cd827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5b519cd82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b519cd827_0_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5b519cd827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b519cd827_0_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5b519cd82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b519cd82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5b519cd8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b519cd827_0_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5b519cd82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b519cd827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5b519cd82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b519cd827_0_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5b519cd82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b519cd827_0_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5b519cd82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b519cd827_0_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5b519cd82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6" name="Google Shape;16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" name="Google Shape;1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0" y="0"/>
            <a:ext cx="9144000" cy="6795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ru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ФЕДЕРАЛЬНОЕ ГОСУДАРСТВЕННОЕ АВТОНОМНОЕ ОБРАЗОВАТЕЛЬНОЕ УЧРЕЖДЕНИЕ  ВЫСШЕГО ОБРАЗОВАНИЯ</a:t>
            </a:r>
            <a:endParaRPr b="1" i="0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ru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«МОСКОВСКИЙ ГОСУДАРСТВЕННЫЙ ИНСТИТУТ МЕЖДУНАРОДНЫХ ОТНОШЕНИЙ (УНИВЕРСИТЕТ) </a:t>
            </a:r>
            <a:endParaRPr b="1" i="0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ru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МИНИСТЕРСТВА ИНОСТРАННЫХ ДЕЛ РОССИЙСКОЙ ФЕДЕРАЦИИ» </a:t>
            </a:r>
            <a:endParaRPr b="1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39700" y="679450"/>
            <a:ext cx="8832900" cy="43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ru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МАГИСТЕРСКАЯ ДИССЕРТАЦИЯ</a:t>
            </a:r>
            <a:endParaRPr b="1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2700" u="none" cap="none" strike="noStrike">
                <a:solidFill>
                  <a:srgbClr val="07376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АСПЕКТЫ ПЕРЕВОДА ……… (на материале ...)</a:t>
            </a:r>
            <a:br>
              <a:rPr b="1" i="0" lang="ru" sz="2700" u="none" cap="none" strike="noStrike">
                <a:solidFill>
                  <a:srgbClr val="07376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b="0" i="0" lang="ru" sz="1400" u="none" cap="none" strike="noStrike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     </a:t>
            </a:r>
            <a:endParaRPr b="0" i="0" sz="1400" u="none" cap="none" strike="noStrike">
              <a:solidFill>
                <a:srgbClr val="FF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5435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Выполнил (а):</a:t>
            </a:r>
            <a:endParaRPr b="1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Александр Иванович Петров (полностью)……</a:t>
            </a:r>
            <a:endParaRPr b="1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</a:t>
            </a:r>
            <a:endParaRPr b="1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Научный руководитель:</a:t>
            </a:r>
            <a:endParaRPr b="1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Иван Иванович Петров…………(полностью)</a:t>
            </a:r>
            <a:endParaRPr b="1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к.филол.н., доцент</a:t>
            </a:r>
            <a:endParaRPr b="1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/степень, звание (при наличии)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1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МОСКВА – 20....</a:t>
            </a:r>
            <a:endParaRPr b="1" i="0" sz="11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149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149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700" y="97625"/>
            <a:ext cx="1441450" cy="10707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/>
          <p:nvPr/>
        </p:nvSpPr>
        <p:spPr>
          <a:xfrm>
            <a:off x="139700" y="2780550"/>
            <a:ext cx="4432200" cy="21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ШАБЛОН ПРЕЗЕНТАЦИИ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6559450" y="140850"/>
            <a:ext cx="24828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300" u="none" cap="none" strike="noStrike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МЕЛКИМ ШРИФТОМ</a:t>
            </a:r>
            <a:r>
              <a:rPr b="1" i="0" lang="ru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ru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3365500" y="1122775"/>
            <a:ext cx="2844900" cy="2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ru" sz="1300" u="none" cap="none" strike="noStrike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СРЕДНИМ ШРИФТОМ</a:t>
            </a:r>
            <a:r>
              <a:rPr b="1" i="0" lang="ru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ru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5886450" y="1402075"/>
            <a:ext cx="31053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242047" y="2092084"/>
            <a:ext cx="8991600" cy="4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ru" sz="1400" u="none" cap="none" strike="noStrike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крупным шрифтом! CAPS Lock.Без кавычек. Без слова «на тему»). Без точки в конце предложения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317575" y="1156488"/>
            <a:ext cx="1085700" cy="4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300" u="none" cap="none" strike="noStrike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ЛОГОТИП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6102450" y="667200"/>
            <a:ext cx="26733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ФОН : БЕЛЫЙ</a:t>
            </a:r>
            <a:endParaRPr b="1" i="0" sz="1600" u="none" cap="none" strike="noStrik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ЦВЕТ ТЕКСТА : ЧЁРНЫЙ</a:t>
            </a:r>
            <a:endParaRPr b="1" i="0" sz="1600" u="none" cap="none" strike="noStrik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6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Шрифт : 28 и больше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b519cd827_0_42"/>
          <p:cNvSpPr txBox="1"/>
          <p:nvPr>
            <p:ph idx="1" type="body"/>
          </p:nvPr>
        </p:nvSpPr>
        <p:spPr>
          <a:xfrm>
            <a:off x="311700" y="381000"/>
            <a:ext cx="85113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ТЕЗИСЫ, ВЫНОСИМЫЕ НА ЗАЩИТУ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26" name="Google Shape;126;g5b519cd827_0_42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b519cd827_0_47"/>
          <p:cNvSpPr txBox="1"/>
          <p:nvPr>
            <p:ph idx="1" type="body"/>
          </p:nvPr>
        </p:nvSpPr>
        <p:spPr>
          <a:xfrm>
            <a:off x="311700" y="381000"/>
            <a:ext cx="85113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РЕЗУЛЬТАТЫ ИССЛЕДОВАНИЯ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32" name="Google Shape;132;g5b519cd827_0_47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b519cd827_0_52"/>
          <p:cNvSpPr txBox="1"/>
          <p:nvPr>
            <p:ph idx="1" type="body"/>
          </p:nvPr>
        </p:nvSpPr>
        <p:spPr>
          <a:xfrm>
            <a:off x="311700" y="381000"/>
            <a:ext cx="85113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ПРАКТИЧЕСКАЯ ЗНАЧИМОСТЬ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ПЕРСПЕКТИВЫ ИССЛЕДОВАНИЯ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38" name="Google Shape;138;g5b519cd827_0_52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914400" y="660404"/>
            <a:ext cx="7315200" cy="3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ru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БЛАГОДАРЮ ЗА ВНИМАНИЕ!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3278975"/>
            <a:ext cx="1441450" cy="107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"/>
          <p:cNvSpPr txBox="1"/>
          <p:nvPr/>
        </p:nvSpPr>
        <p:spPr>
          <a:xfrm>
            <a:off x="262725" y="2145025"/>
            <a:ext cx="3515400" cy="23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ru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ПОСЛЕДНИЙ СЛАЙД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t/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ru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ШАБЛОН 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0" y="0"/>
            <a:ext cx="9144000" cy="6795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ru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ФЕДЕРАЛЬНОЕ ГОСУДАРСТВЕННОЕ АВТОНОМНОЕ ОБРАЗОВАТЕЛЬНОЕ УЧРЕЖДЕНИЕ  ВЫСШЕГО ОБРАЗОВАНИЯ</a:t>
            </a:r>
            <a:endParaRPr b="1" i="0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ru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«МОСКОВСКИЙ ГОСУДАРСТВЕННЫЙ ИНСТИТУТ МЕЖДУНАРОДНЫХ ОТНОШЕНИЙ (УНИВЕРСИТЕТ) </a:t>
            </a:r>
            <a:endParaRPr b="1" i="0" sz="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ru" sz="7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МИНИСТЕРСТВА ИНОСТРАННЫХ ДЕЛ РОССИЙСКОЙ ФЕДЕРАЦИИ» </a:t>
            </a:r>
            <a:endParaRPr b="1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139700" y="679450"/>
            <a:ext cx="8832900" cy="43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ru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МАГИСТЕРСКАЯ ДИССЕРТАЦИЯ</a:t>
            </a:r>
            <a:endParaRPr b="1" i="0" sz="12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27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АСПЕКТЫ ПЕРЕВОДА ……… (на материале ...)</a:t>
            </a:r>
            <a:br>
              <a:rPr b="1" i="0" lang="ru" sz="27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b="0" i="0" lang="ru" sz="140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     </a:t>
            </a:r>
            <a:endParaRPr b="0" i="0" sz="1400" u="none" cap="none" strike="noStrike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5435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Выполнил: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Александр Иванович Петров</a:t>
            </a:r>
            <a:endParaRPr/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</a:t>
            </a:r>
            <a:endParaRPr/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Научный руководитель: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Иван Александрович Петров </a:t>
            </a:r>
            <a:endParaRPr/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к.филол.н., доцент 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978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ru" sz="1100" u="none" cap="none" strike="noStrike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МОСКВА – 20</a:t>
            </a:r>
            <a:endParaRPr b="1" i="0" sz="1100" u="none" cap="none" strike="noStrike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149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ru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149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700" y="97625"/>
            <a:ext cx="1441450" cy="10707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"/>
          <p:cNvSpPr txBox="1"/>
          <p:nvPr/>
        </p:nvSpPr>
        <p:spPr>
          <a:xfrm>
            <a:off x="139700" y="3595800"/>
            <a:ext cx="2482800" cy="13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 слайд 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ru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ШАБЛОН</a:t>
            </a:r>
            <a:r>
              <a:rPr b="0" i="0" lang="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5886450" y="1402075"/>
            <a:ext cx="31053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b519cd827_0_0"/>
          <p:cNvSpPr txBox="1"/>
          <p:nvPr>
            <p:ph idx="1" type="body"/>
          </p:nvPr>
        </p:nvSpPr>
        <p:spPr>
          <a:xfrm>
            <a:off x="311700" y="381000"/>
            <a:ext cx="42603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АКТУАЛЬНОСТЬ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</a:rPr>
              <a:t>АКТУАЛЬНОСТЬ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</a:rPr>
              <a:t>СТЕПЕНЬ ИЗУЧЕННОСТИ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80" name="Google Shape;80;g5b519cd827_0_0"/>
          <p:cNvSpPr txBox="1"/>
          <p:nvPr>
            <p:ph idx="2" type="body"/>
          </p:nvPr>
        </p:nvSpPr>
        <p:spPr>
          <a:xfrm>
            <a:off x="4311600" y="381050"/>
            <a:ext cx="45207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СТЕПЕНЬ ИЗУЧЕННОСТИ</a:t>
            </a:r>
            <a:endParaRPr b="1" sz="2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800">
                <a:solidFill>
                  <a:schemeClr val="dk1"/>
                </a:solidFill>
                <a:highlight>
                  <a:srgbClr val="FFFF00"/>
                </a:highlight>
              </a:rPr>
              <a:t>или</a:t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81" name="Google Shape;81;g5b519cd827_0_0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"/>
          <p:cNvSpPr txBox="1"/>
          <p:nvPr>
            <p:ph idx="1" type="body"/>
          </p:nvPr>
        </p:nvSpPr>
        <p:spPr>
          <a:xfrm>
            <a:off x="311700" y="381000"/>
            <a:ext cx="85566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ТЕОРЕТИЧЕСКАЯ ОСНОВА ИССЛЕДОВАНИЯ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b519cd827_0_19"/>
          <p:cNvSpPr txBox="1"/>
          <p:nvPr>
            <p:ph idx="1" type="body"/>
          </p:nvPr>
        </p:nvSpPr>
        <p:spPr>
          <a:xfrm>
            <a:off x="311700" y="315300"/>
            <a:ext cx="4260300" cy="45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ЦЕЛИ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800">
                <a:solidFill>
                  <a:schemeClr val="dk1"/>
                </a:solidFill>
                <a:highlight>
                  <a:srgbClr val="FFFF00"/>
                </a:highlight>
              </a:rPr>
              <a:t>или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ЦЕЛИ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ЗАДАЧИ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93" name="Google Shape;93;g5b519cd827_0_19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5b519cd827_0_19"/>
          <p:cNvSpPr txBox="1"/>
          <p:nvPr>
            <p:ph idx="1" type="body"/>
          </p:nvPr>
        </p:nvSpPr>
        <p:spPr>
          <a:xfrm>
            <a:off x="4726250" y="315425"/>
            <a:ext cx="4111800" cy="45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ЗАДАЧИ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b519cd827_0_8"/>
          <p:cNvSpPr txBox="1"/>
          <p:nvPr>
            <p:ph idx="1" type="body"/>
          </p:nvPr>
        </p:nvSpPr>
        <p:spPr>
          <a:xfrm>
            <a:off x="311700" y="381000"/>
            <a:ext cx="39999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ОБЪЕКТ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</a:rPr>
              <a:t>ОБЪЕКТ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</a:rPr>
              <a:t>ПРЕДМЕТ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00" name="Google Shape;100;g5b519cd827_0_8"/>
          <p:cNvSpPr txBox="1"/>
          <p:nvPr>
            <p:ph idx="2" type="body"/>
          </p:nvPr>
        </p:nvSpPr>
        <p:spPr>
          <a:xfrm>
            <a:off x="4311600" y="381050"/>
            <a:ext cx="45207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ПРЕДМЕТ</a:t>
            </a:r>
            <a:endParaRPr b="1" sz="2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800">
                <a:solidFill>
                  <a:schemeClr val="dk1"/>
                </a:solidFill>
                <a:highlight>
                  <a:srgbClr val="FFFF00"/>
                </a:highlight>
              </a:rPr>
              <a:t>или</a:t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101" name="Google Shape;101;g5b519cd827_0_8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b519cd827_0_24"/>
          <p:cNvSpPr txBox="1"/>
          <p:nvPr>
            <p:ph idx="1" type="body"/>
          </p:nvPr>
        </p:nvSpPr>
        <p:spPr>
          <a:xfrm>
            <a:off x="311700" y="381000"/>
            <a:ext cx="39999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МАТЕРИАЛ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</a:rPr>
              <a:t>МАТЕРИАЛ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</a:rPr>
              <a:t>МЕТОДОЛОГИЯ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07" name="Google Shape;107;g5b519cd827_0_24"/>
          <p:cNvSpPr txBox="1"/>
          <p:nvPr>
            <p:ph idx="2" type="body"/>
          </p:nvPr>
        </p:nvSpPr>
        <p:spPr>
          <a:xfrm>
            <a:off x="4311600" y="381050"/>
            <a:ext cx="45207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МЕТОДОЛОГИЯ</a:t>
            </a:r>
            <a:endParaRPr b="1" sz="2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800">
                <a:solidFill>
                  <a:schemeClr val="dk1"/>
                </a:solidFill>
                <a:highlight>
                  <a:srgbClr val="FFFF00"/>
                </a:highlight>
              </a:rPr>
              <a:t>или</a:t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108" name="Google Shape;108;g5b519cd827_0_24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b519cd827_0_31"/>
          <p:cNvSpPr txBox="1"/>
          <p:nvPr>
            <p:ph idx="1" type="body"/>
          </p:nvPr>
        </p:nvSpPr>
        <p:spPr>
          <a:xfrm>
            <a:off x="311700" y="381000"/>
            <a:ext cx="39999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РАБОЧАЯ ГИПОТЕЗА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14" name="Google Shape;114;g5b519cd827_0_31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b519cd827_0_37"/>
          <p:cNvSpPr txBox="1"/>
          <p:nvPr>
            <p:ph idx="1" type="body"/>
          </p:nvPr>
        </p:nvSpPr>
        <p:spPr>
          <a:xfrm>
            <a:off x="311700" y="381000"/>
            <a:ext cx="8511300" cy="45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ru" sz="2400">
                <a:solidFill>
                  <a:schemeClr val="dk1"/>
                </a:solidFill>
              </a:rPr>
              <a:t>НАУЧНАЯ НОВИЗНА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</a:rPr>
              <a:t>ТЕОРЕТИЧЕСКАЯ ЦЕННОСТЬ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120" name="Google Shape;120;g5b519cd827_0_37"/>
          <p:cNvSpPr txBox="1"/>
          <p:nvPr/>
        </p:nvSpPr>
        <p:spPr>
          <a:xfrm>
            <a:off x="0" y="5048250"/>
            <a:ext cx="9144000" cy="954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